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7"/>
  </p:notesMasterIdLst>
  <p:sldIdLst>
    <p:sldId id="256" r:id="rId4"/>
    <p:sldId id="257" r:id="rId5"/>
    <p:sldId id="260" r:id="rId6"/>
    <p:sldId id="262" r:id="rId7"/>
    <p:sldId id="265" r:id="rId8"/>
    <p:sldId id="266" r:id="rId9"/>
    <p:sldId id="263" r:id="rId10"/>
    <p:sldId id="270" r:id="rId11"/>
    <p:sldId id="271" r:id="rId12"/>
    <p:sldId id="272" r:id="rId13"/>
    <p:sldId id="273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59842-DD8A-48F7-B815-A9DC60F43703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DAE8-804F-4356-A959-2045D9201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DAE8-804F-4356-A959-2045D92014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9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9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9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9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45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0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7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8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77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20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92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4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45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05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14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84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6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2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3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8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9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2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7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isitdon.ru/articles/dostoprimechatelnosti-i-interesnye-mesta-rostovskoy-oblasti/#7" TargetMode="External"/><Relationship Id="rId13" Type="http://schemas.openxmlformats.org/officeDocument/2006/relationships/hyperlink" Target="https://visitdon.ru/articles/dostoprimechatelnosti-i-interesnye-mesta-rostovskoy-oblasti/#12" TargetMode="External"/><Relationship Id="rId18" Type="http://schemas.openxmlformats.org/officeDocument/2006/relationships/hyperlink" Target="https://visitdon.ru/articles/dostoprimechatelnosti-i-interesnye-mesta-rostovskoy-oblasti/#17" TargetMode="External"/><Relationship Id="rId3" Type="http://schemas.openxmlformats.org/officeDocument/2006/relationships/hyperlink" Target="https://visitdon.ru/articles/dostoprimechatelnosti-i-interesnye-mesta-rostovskoy-oblasti/#2" TargetMode="External"/><Relationship Id="rId21" Type="http://schemas.openxmlformats.org/officeDocument/2006/relationships/hyperlink" Target="https://visitdon.ru/articles/dostoprimechatelnosti-i-interesnye-mesta-rostovskoy-oblasti/#21" TargetMode="External"/><Relationship Id="rId7" Type="http://schemas.openxmlformats.org/officeDocument/2006/relationships/hyperlink" Target="https://visitdon.ru/articles/dostoprimechatelnosti-i-interesnye-mesta-rostovskoy-oblasti/#6" TargetMode="External"/><Relationship Id="rId12" Type="http://schemas.openxmlformats.org/officeDocument/2006/relationships/hyperlink" Target="https://visitdon.ru/articles/dostoprimechatelnosti-i-interesnye-mesta-rostovskoy-oblasti/#11" TargetMode="External"/><Relationship Id="rId17" Type="http://schemas.openxmlformats.org/officeDocument/2006/relationships/hyperlink" Target="https://visitdon.ru/articles/dostoprimechatelnosti-i-interesnye-mesta-rostovskoy-oblasti/#16" TargetMode="External"/><Relationship Id="rId25" Type="http://schemas.openxmlformats.org/officeDocument/2006/relationships/hyperlink" Target="https://visitdon.ru/articles/dostoprimechatelnosti-i-interesnye-mesta-rostovskoy-oblasti/#25" TargetMode="External"/><Relationship Id="rId2" Type="http://schemas.openxmlformats.org/officeDocument/2006/relationships/hyperlink" Target="https://visitdon.ru/articles/dostoprimechatelnosti-i-interesnye-mesta-rostovskoy-oblasti/#1" TargetMode="External"/><Relationship Id="rId16" Type="http://schemas.openxmlformats.org/officeDocument/2006/relationships/hyperlink" Target="https://visitdon.ru/articles/dostoprimechatelnosti-i-interesnye-mesta-rostovskoy-oblasti/#15" TargetMode="External"/><Relationship Id="rId20" Type="http://schemas.openxmlformats.org/officeDocument/2006/relationships/hyperlink" Target="https://visitdon.ru/articles/dostoprimechatelnosti-i-interesnye-mesta-rostovskoy-oblasti/#20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visitdon.ru/articles/dostoprimechatelnosti-i-interesnye-mesta-rostovskoy-oblasti/#5" TargetMode="External"/><Relationship Id="rId11" Type="http://schemas.openxmlformats.org/officeDocument/2006/relationships/hyperlink" Target="https://visitdon.ru/articles/dostoprimechatelnosti-i-interesnye-mesta-rostovskoy-oblasti/#10" TargetMode="External"/><Relationship Id="rId24" Type="http://schemas.openxmlformats.org/officeDocument/2006/relationships/hyperlink" Target="https://visitdon.ru/articles/dostoprimechatelnosti-i-interesnye-mesta-rostovskoy-oblasti/#24" TargetMode="External"/><Relationship Id="rId5" Type="http://schemas.openxmlformats.org/officeDocument/2006/relationships/hyperlink" Target="https://visitdon.ru/articles/dostoprimechatelnosti-i-interesnye-mesta-rostovskoy-oblasti/#4" TargetMode="External"/><Relationship Id="rId15" Type="http://schemas.openxmlformats.org/officeDocument/2006/relationships/hyperlink" Target="https://visitdon.ru/articles/dostoprimechatelnosti-i-interesnye-mesta-rostovskoy-oblasti/#14" TargetMode="External"/><Relationship Id="rId23" Type="http://schemas.openxmlformats.org/officeDocument/2006/relationships/hyperlink" Target="https://visitdon.ru/articles/dostoprimechatelnosti-i-interesnye-mesta-rostovskoy-oblasti/#23" TargetMode="External"/><Relationship Id="rId10" Type="http://schemas.openxmlformats.org/officeDocument/2006/relationships/hyperlink" Target="https://visitdon.ru/articles/dostoprimechatelnosti-i-interesnye-mesta-rostovskoy-oblasti/#9" TargetMode="External"/><Relationship Id="rId19" Type="http://schemas.openxmlformats.org/officeDocument/2006/relationships/hyperlink" Target="https://visitdon.ru/articles/dostoprimechatelnosti-i-interesnye-mesta-rostovskoy-oblasti/#19" TargetMode="External"/><Relationship Id="rId4" Type="http://schemas.openxmlformats.org/officeDocument/2006/relationships/hyperlink" Target="https://visitdon.ru/articles/dostoprimechatelnosti-i-interesnye-mesta-rostovskoy-oblasti/#3" TargetMode="External"/><Relationship Id="rId9" Type="http://schemas.openxmlformats.org/officeDocument/2006/relationships/hyperlink" Target="https://visitdon.ru/articles/dostoprimechatelnosti-i-interesnye-mesta-rostovskoy-oblasti/#8" TargetMode="External"/><Relationship Id="rId14" Type="http://schemas.openxmlformats.org/officeDocument/2006/relationships/hyperlink" Target="https://visitdon.ru/articles/dostoprimechatelnosti-i-interesnye-mesta-rostovskoy-oblasti/#13" TargetMode="External"/><Relationship Id="rId22" Type="http://schemas.openxmlformats.org/officeDocument/2006/relationships/hyperlink" Target="https://visitdon.ru/articles/dostoprimechatelnosti-i-interesnye-mesta-rostovskoy-oblasti/#2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topphotospots.com/upload/styles/1920/public/loc1514/1ed_73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80" y="94855"/>
            <a:ext cx="2924175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avatars.mds.yandex.net/i?id=e20b9716a846b5b63c2dc8a2b9343dd0314561cd-8564995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8" y="4767473"/>
            <a:ext cx="2818427" cy="152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avatars.mds.yandex.net/i?id=62cf6fd7fe04e04fb8115a71ad5c8a53a733edfd-10089679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228600"/>
            <a:ext cx="2738755" cy="181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avatars.mds.yandex.net/i?id=3e91bee7d858c7adeb490ac6081ddb499ac70987-8265302-images-thumbs&amp;n=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58" y="4765665"/>
            <a:ext cx="2781254" cy="152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птеки Г Красный Сулин.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9"/>
          <a:stretch/>
        </p:blipFill>
        <p:spPr bwMode="auto">
          <a:xfrm>
            <a:off x="6318614" y="4753524"/>
            <a:ext cx="2772214" cy="1540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www.shakhty.su/2018/02/21/011/00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31762"/>
          <a:stretch/>
        </p:blipFill>
        <p:spPr bwMode="auto">
          <a:xfrm>
            <a:off x="5555148" y="332656"/>
            <a:ext cx="3535680" cy="192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avatars.mds.yandex.net/i?id=3677ac7a2dda6541c8807aad276e7cafb19449e7-6177852-images-thumbs&amp;n=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67" y="5566496"/>
            <a:ext cx="2834952" cy="12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40393" y="470356"/>
            <a:ext cx="263213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20B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366" y="3245740"/>
            <a:ext cx="9051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 сентября 1937 года</a:t>
            </a:r>
            <a:endParaRPr lang="ru-RU" alt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Постановлением Центрального Исполнительного Комитета СССР </a:t>
            </a:r>
            <a:endParaRPr lang="ru-RU" alt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Азово-Черноморский край, имевший 144 района,</a:t>
            </a:r>
            <a:endParaRPr lang="ru-RU" alt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был разделен </a:t>
            </a:r>
            <a:endParaRPr lang="ru-RU" altLang="ru-RU" sz="1600" b="1" dirty="0" smtClean="0">
              <a:solidFill>
                <a:srgbClr val="020B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altLang="ru-RU" sz="1600" b="1" dirty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Краснодарский край с центром в г. </a:t>
            </a:r>
            <a:r>
              <a:rPr lang="ru-RU" altLang="ru-RU" sz="1600" b="1" dirty="0" smtClean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Краснодаре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altLang="ru-RU" sz="1600" b="1" dirty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Ростовскую область с центром в г. Ростове-на-</a:t>
            </a:r>
            <a:r>
              <a:rPr lang="ru-RU" alt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altLang="ru-RU" sz="1600" b="1" dirty="0" smtClean="0">
                <a:solidFill>
                  <a:srgbClr val="02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Дону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365" y="1994123"/>
            <a:ext cx="8998461" cy="123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13 сентября</a:t>
            </a:r>
            <a:endParaRPr lang="ru-RU" sz="36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День образования Ростовской области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19" y="6133117"/>
            <a:ext cx="2028633" cy="704807"/>
          </a:xfrm>
        </p:spPr>
        <p:txBody>
          <a:bodyPr>
            <a:norm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Исполнила: 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МБОУДО «СШ ЕР»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Беспалова К.А.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1916832"/>
            <a:ext cx="34606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Виктор Владимирович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Понедельник 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0291" r="28572" b="21486"/>
          <a:stretch/>
        </p:blipFill>
        <p:spPr bwMode="auto">
          <a:xfrm>
            <a:off x="755576" y="453777"/>
            <a:ext cx="388843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3400738"/>
            <a:ext cx="8064896" cy="30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Советский футболист, заслуженный мастер спорта СССР родился в Ростове. Популярность спортсмену принес финал чемпионата Европы в 1960 году, на котором в ходе игры с Югославией он на 113-й минуте забил легендарный "золотой" гол.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Понедельнику, сборная СССР по футболу выиграла Кубок Европы, сделав победителей самыми выдающимися футболистами в истории советского футбола.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Понедельник за свою карьеру участвовал в 217 матчах чемпионатов СССР, забив 86 голов, непосредственно за сборную СССР он провел 29 матчей, отправив в ворота соперников ровно 20 мячей. На стадионе "Олимп-2" в Ростове установлен памятник, изображающий молодого Понедельника с кубком в руках.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46824"/>
            <a:ext cx="3188431" cy="439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1687812"/>
            <a:ext cx="4572000" cy="4363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тяжелоатлет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1952 году стал первым советским олимпийским чемпионом по тяжёлой атлетике.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Рекордсмен мира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1952—1956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 Заслуженный мастер спорта СССР Чемпион мира, дважды серебряный призёр, 2-кратный чемпион Европы, 4-кратный победитель чемпионатов СССР. Выступал за «Динамо» Ростов-на-Дону.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Штангист, обладатель самой первой для советских спортсменов золотой медали Олимпиады. Победа ростовчанина потрясла мир, когда журналисты донесли весть, что Иван Васильевич не просто чемпион, а богатырь духа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742721"/>
            <a:ext cx="4572000" cy="922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 Васильевич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Удодов</a:t>
            </a:r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defin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29577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2091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Тамара Владимировна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Быкова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48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Советская легкоатлетка, первая чемпионка мира в прыжках в высоту. Многократная чемпионка СССР, 4-кратная рекордсменка мира, первая советская прыгунья, преодолевшая двухметровый рубеж и поднявшая потолок рекорда СССР на 9 сантиметров. Её рекорд (2.05) простоял двадцать лет и был побит Еленой Слесаренко, прыгнувшей 2.06 на Олимпийских играх в Афинах 30 мая 2004 года. Заслуженный мастер спорта СССР.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0850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Ростовская область — кладезь интересных мест, которые обязательно стоит посетить. Уникальные памятники архитектуры, невероятные природные заповедники и парки, музеи и дворцы — достопримечательности Ростовской области настолько обширны, что каждый сможет найти себе место по душе.</a:t>
            </a: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150" y="1493510"/>
            <a:ext cx="4164834" cy="518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2"/>
              </a:rPr>
              <a:t>Патриарший Вознесенский войсковой </a:t>
            </a:r>
            <a:r>
              <a:rPr lang="ru-RU" sz="1600" b="1" i="1" dirty="0" err="1">
                <a:latin typeface="Times New Roman"/>
                <a:ea typeface="Times New Roman"/>
                <a:cs typeface="Times New Roman"/>
                <a:hlinkClick r:id="rId2"/>
              </a:rPr>
              <a:t>всеказачий</a:t>
            </a: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2"/>
              </a:rPr>
              <a:t> собор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3"/>
              </a:rPr>
              <a:t>Азовский музей-заповедник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 err="1">
                <a:latin typeface="Times New Roman"/>
                <a:ea typeface="Times New Roman"/>
                <a:cs typeface="Times New Roman"/>
                <a:hlinkClick r:id="rId4"/>
              </a:rPr>
              <a:t>Старочеркасский</a:t>
            </a: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4"/>
              </a:rPr>
              <a:t> историко-архитектурный музей-заповедник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 err="1">
                <a:latin typeface="Times New Roman"/>
                <a:ea typeface="Times New Roman"/>
                <a:cs typeface="Times New Roman"/>
                <a:hlinkClick r:id="rId5"/>
              </a:rPr>
              <a:t>Аксайский</a:t>
            </a: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5"/>
              </a:rPr>
              <a:t> военно-исторический музей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6"/>
              </a:rPr>
              <a:t>Дворец Н.Д. </a:t>
            </a:r>
            <a:r>
              <a:rPr lang="ru-RU" sz="1600" b="1" i="1" dirty="0" err="1">
                <a:latin typeface="Times New Roman"/>
                <a:ea typeface="Times New Roman"/>
                <a:cs typeface="Times New Roman"/>
                <a:hlinkClick r:id="rId6"/>
              </a:rPr>
              <a:t>Алфераки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7"/>
              </a:rPr>
              <a:t>Домик А.П. Чехова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8"/>
              </a:rPr>
              <a:t>Заповедник "Ростовский" (о. Водный с дикими мустангами)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9"/>
              </a:rPr>
              <a:t>Музей-заповедник им. М.А. Шолохова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10"/>
              </a:rPr>
              <a:t>Музей «Градостроительство и быт Таганрога»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11"/>
              </a:rPr>
              <a:t>Музей «Легенды СССР»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i="1" dirty="0" err="1">
                <a:latin typeface="Times New Roman"/>
                <a:ea typeface="Times New Roman"/>
                <a:cs typeface="Times New Roman"/>
                <a:hlinkClick r:id="rId12"/>
              </a:rPr>
              <a:t>Новочеркасский</a:t>
            </a:r>
            <a:r>
              <a:rPr lang="ru-RU" sz="1600" b="1" i="1" dirty="0">
                <a:latin typeface="Times New Roman"/>
                <a:ea typeface="Times New Roman"/>
                <a:cs typeface="Times New Roman"/>
                <a:hlinkClick r:id="rId12"/>
              </a:rPr>
              <a:t> музей истории донского казачества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618581"/>
            <a:ext cx="423021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3"/>
              </a:rPr>
              <a:t>Памятник 1-ой конной армии «Тачанка»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4"/>
              </a:rPr>
              <a:t>Парк </a:t>
            </a:r>
            <a:r>
              <a:rPr lang="ru-RU" sz="1400" b="1" i="1" dirty="0" err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4"/>
              </a:rPr>
              <a:t>Oxyland</a:t>
            </a: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4"/>
              </a:rPr>
              <a:t> (Маяк в </a:t>
            </a:r>
            <a:r>
              <a:rPr lang="ru-RU" sz="1400" b="1" i="1" dirty="0" err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4"/>
              </a:rPr>
              <a:t>Мержаново</a:t>
            </a: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4"/>
              </a:rPr>
              <a:t>)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5"/>
              </a:rPr>
              <a:t>Парк «Лога»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6"/>
              </a:rPr>
              <a:t>Музейный комплекс «</a:t>
            </a:r>
            <a:r>
              <a:rPr lang="ru-RU" sz="1400" b="1" i="1" dirty="0" err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6"/>
              </a:rPr>
              <a:t>Самбекские</a:t>
            </a: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6"/>
              </a:rPr>
              <a:t> высоты»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7"/>
              </a:rPr>
              <a:t>Стадион «Ростов-Арена»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8"/>
              </a:rPr>
              <a:t>Стела «Освободителям Ростова»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9"/>
              </a:rPr>
              <a:t>Археологический музей-заповедник «Танаис»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19"/>
              </a:rPr>
              <a:t>Уникальные мозаики в ростовских подземных переходах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0"/>
              </a:rPr>
              <a:t>Музей «Тихий Дон» в хуторе </a:t>
            </a:r>
            <a:r>
              <a:rPr lang="ru-RU" sz="1400" b="1" i="1" dirty="0" err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0"/>
              </a:rPr>
              <a:t>Старозолотовский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 err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1"/>
              </a:rPr>
              <a:t>Этнокомплекс</a:t>
            </a: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1"/>
              </a:rPr>
              <a:t> «Затерянный Мир»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2"/>
              </a:rPr>
              <a:t>Парк «Левобережный»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3"/>
              </a:rPr>
              <a:t>Музей Северо-Кавказской железной дороги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4"/>
              </a:rPr>
              <a:t>Озеро </a:t>
            </a:r>
            <a:r>
              <a:rPr lang="ru-RU" sz="1400" b="1" i="1" dirty="0" err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4"/>
              </a:rPr>
              <a:t>Маныч-Гудило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3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b="1" i="1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5"/>
              </a:rPr>
              <a:t>Южный парк птиц «Малинки»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1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000" y="116632"/>
            <a:ext cx="9001000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000" b="1" dirty="0">
                <a:solidFill>
                  <a:srgbClr val="142B4F"/>
                </a:solidFill>
                <a:latin typeface="Roboto Condensed"/>
                <a:ea typeface="Times New Roman"/>
                <a:cs typeface="Times New Roman"/>
              </a:rPr>
              <a:t>ПОСТАНОВЛЕНИЕ ЦЕНТРАЛЬНОГО ИСПОЛНИТЕЛЬНОГО КОМИТЕТА СССР О РАЗДЕЛЕНИИ АЗОВО-ЧЕРНОМОРСКОГО КРАЯ НА КРАСНОДАРСКИЙ КРАЙ И РОСТОВСКУЮ ОБЛАСТЬ</a:t>
            </a:r>
            <a:endParaRPr lang="ru-RU" sz="10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Москва. Кремль. 13 сентября 1937 г</a:t>
            </a:r>
            <a:r>
              <a:rPr lang="ru-RU" sz="1000" dirty="0" smtClean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.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Центральный Исполнительный Комитет СССР постановляет: утвердить следующее постановление Всероссийского Центрального Исполнительного Комитета</a:t>
            </a:r>
            <a:r>
              <a:rPr lang="ru-RU" sz="1000" dirty="0" smtClean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: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tabLst>
                <a:tab pos="90170" algn="l"/>
              </a:tabLst>
            </a:pP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А) разделить Азово-Черноморский край на Краснодарский край с центром в </a:t>
            </a:r>
            <a:r>
              <a:rPr lang="ru-RU" sz="1000" dirty="0" err="1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г.Краснодаре</a:t>
            </a: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 и Ростовскую область с центром в </a:t>
            </a:r>
            <a:r>
              <a:rPr lang="ru-RU" sz="1000" dirty="0" err="1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г.Ростове</a:t>
            </a: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-на-Дону</a:t>
            </a:r>
            <a:r>
              <a:rPr lang="ru-RU" sz="1000" dirty="0" smtClean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.</a:t>
            </a: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 </a:t>
            </a:r>
            <a:endParaRPr lang="ru-RU" sz="1000" dirty="0" smtClean="0">
              <a:solidFill>
                <a:srgbClr val="020B22"/>
              </a:solidFill>
              <a:latin typeface="Roboto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tabLst>
                <a:tab pos="90170" algn="l"/>
              </a:tabLst>
            </a:pPr>
            <a:r>
              <a:rPr lang="ru-RU" sz="1000" dirty="0" smtClean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Б</a:t>
            </a: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) Выделить в состав Ростовской области следующие 7 городов и 61 район</a:t>
            </a:r>
            <a:r>
              <a:rPr lang="ru-RU" sz="1000" dirty="0" smtClean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.</a:t>
            </a:r>
            <a:endParaRPr lang="ru-RU" sz="9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234" y="1337351"/>
            <a:ext cx="26225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1.	</a:t>
            </a:r>
            <a:r>
              <a:rPr lang="ru-RU" sz="1000" dirty="0" err="1"/>
              <a:t>г.Ростов</a:t>
            </a:r>
            <a:r>
              <a:rPr lang="ru-RU" sz="1000" dirty="0"/>
              <a:t>-на-Дону</a:t>
            </a:r>
          </a:p>
          <a:p>
            <a:r>
              <a:rPr lang="ru-RU" sz="1000" dirty="0"/>
              <a:t>2.	</a:t>
            </a:r>
            <a:r>
              <a:rPr lang="ru-RU" sz="1000" dirty="0" err="1"/>
              <a:t>г.Каменск</a:t>
            </a:r>
            <a:r>
              <a:rPr lang="ru-RU" sz="1000" dirty="0"/>
              <a:t>- Шахтинский</a:t>
            </a:r>
          </a:p>
          <a:p>
            <a:r>
              <a:rPr lang="ru-RU" sz="1000" dirty="0"/>
              <a:t>3.	</a:t>
            </a:r>
            <a:r>
              <a:rPr lang="ru-RU" sz="1000" dirty="0" err="1"/>
              <a:t>г.Красный</a:t>
            </a:r>
            <a:r>
              <a:rPr lang="ru-RU" sz="1000" dirty="0"/>
              <a:t> Сулин</a:t>
            </a:r>
          </a:p>
          <a:p>
            <a:r>
              <a:rPr lang="ru-RU" sz="1000" dirty="0"/>
              <a:t>4.	</a:t>
            </a:r>
            <a:r>
              <a:rPr lang="ru-RU" sz="1000" dirty="0" err="1"/>
              <a:t>г.Миллерово</a:t>
            </a:r>
            <a:endParaRPr lang="ru-RU" sz="1000" dirty="0"/>
          </a:p>
          <a:p>
            <a:r>
              <a:rPr lang="ru-RU" sz="1000" dirty="0"/>
              <a:t>5.	</a:t>
            </a:r>
            <a:r>
              <a:rPr lang="ru-RU" sz="1000" dirty="0" err="1"/>
              <a:t>г.Новочеркасск</a:t>
            </a:r>
            <a:endParaRPr lang="ru-RU" sz="1000" dirty="0"/>
          </a:p>
          <a:p>
            <a:r>
              <a:rPr lang="ru-RU" sz="1000" dirty="0"/>
              <a:t>6.	</a:t>
            </a:r>
            <a:r>
              <a:rPr lang="ru-RU" sz="1000" dirty="0" err="1"/>
              <a:t>г.Таганрог</a:t>
            </a:r>
            <a:endParaRPr lang="ru-RU" sz="1000" dirty="0"/>
          </a:p>
          <a:p>
            <a:r>
              <a:rPr lang="ru-RU" sz="1000" dirty="0"/>
              <a:t>7.	</a:t>
            </a:r>
            <a:r>
              <a:rPr lang="ru-RU" sz="1000" dirty="0" err="1"/>
              <a:t>г.Шахты</a:t>
            </a:r>
            <a:r>
              <a:rPr lang="ru-RU" sz="1000" dirty="0"/>
              <a:t> с пригородами</a:t>
            </a:r>
          </a:p>
          <a:p>
            <a:r>
              <a:rPr lang="ru-RU" sz="1000" dirty="0"/>
              <a:t>8.	</a:t>
            </a:r>
            <a:r>
              <a:rPr lang="ru-RU" sz="1000" dirty="0" err="1"/>
              <a:t>Алексеево</a:t>
            </a:r>
            <a:r>
              <a:rPr lang="ru-RU" sz="1000" dirty="0"/>
              <a:t>-Лозовский</a:t>
            </a:r>
          </a:p>
          <a:p>
            <a:r>
              <a:rPr lang="ru-RU" sz="1000" dirty="0"/>
              <a:t>9.	</a:t>
            </a:r>
            <a:r>
              <a:rPr lang="ru-RU" sz="1000" dirty="0" err="1"/>
              <a:t>Базковский</a:t>
            </a:r>
            <a:endParaRPr lang="ru-RU" sz="1000" dirty="0"/>
          </a:p>
          <a:p>
            <a:r>
              <a:rPr lang="ru-RU" sz="1000" dirty="0"/>
              <a:t>10.	</a:t>
            </a:r>
            <a:r>
              <a:rPr lang="ru-RU" sz="1000" dirty="0" err="1"/>
              <a:t>Боковский</a:t>
            </a:r>
            <a:endParaRPr lang="ru-RU" sz="1000" dirty="0"/>
          </a:p>
          <a:p>
            <a:r>
              <a:rPr lang="ru-RU" sz="1000" dirty="0"/>
              <a:t>11.	Верхне-Донской</a:t>
            </a:r>
          </a:p>
          <a:p>
            <a:r>
              <a:rPr lang="ru-RU" sz="1000" dirty="0"/>
              <a:t>12.	Вешенский</a:t>
            </a:r>
          </a:p>
          <a:p>
            <a:r>
              <a:rPr lang="ru-RU" sz="1000" dirty="0"/>
              <a:t>13.	</a:t>
            </a:r>
            <a:r>
              <a:rPr lang="ru-RU" sz="1000" dirty="0" err="1"/>
              <a:t>Мигулинский</a:t>
            </a:r>
            <a:endParaRPr lang="ru-RU" sz="1000" dirty="0"/>
          </a:p>
          <a:p>
            <a:r>
              <a:rPr lang="ru-RU" sz="1000" dirty="0"/>
              <a:t>14.	</a:t>
            </a:r>
            <a:r>
              <a:rPr lang="ru-RU" sz="1000" dirty="0" err="1"/>
              <a:t>Кашарский</a:t>
            </a:r>
            <a:endParaRPr lang="ru-RU" sz="1000" dirty="0"/>
          </a:p>
          <a:p>
            <a:r>
              <a:rPr lang="ru-RU" sz="1000" dirty="0"/>
              <a:t>15.	</a:t>
            </a:r>
            <a:r>
              <a:rPr lang="ru-RU" sz="1000" dirty="0" err="1"/>
              <a:t>Чертковский</a:t>
            </a:r>
            <a:endParaRPr lang="ru-RU" sz="1000" dirty="0"/>
          </a:p>
          <a:p>
            <a:r>
              <a:rPr lang="ru-RU" sz="1000" dirty="0"/>
              <a:t>16.	Киевский</a:t>
            </a:r>
          </a:p>
          <a:p>
            <a:r>
              <a:rPr lang="ru-RU" sz="1000" dirty="0"/>
              <a:t>17.	</a:t>
            </a:r>
            <a:r>
              <a:rPr lang="ru-RU" sz="1000" dirty="0" err="1"/>
              <a:t>Мальчевский</a:t>
            </a:r>
            <a:endParaRPr lang="ru-RU" sz="1000" dirty="0"/>
          </a:p>
          <a:p>
            <a:r>
              <a:rPr lang="ru-RU" sz="1000" dirty="0"/>
              <a:t>18.	Криворожский</a:t>
            </a:r>
          </a:p>
          <a:p>
            <a:r>
              <a:rPr lang="ru-RU" sz="1000" dirty="0"/>
              <a:t>19.	</a:t>
            </a:r>
            <a:r>
              <a:rPr lang="ru-RU" sz="1000" dirty="0" err="1"/>
              <a:t>Волошинский</a:t>
            </a:r>
            <a:endParaRPr lang="ru-RU" sz="1000" dirty="0"/>
          </a:p>
          <a:p>
            <a:r>
              <a:rPr lang="ru-RU" sz="1000" dirty="0"/>
              <a:t>20.	</a:t>
            </a:r>
            <a:r>
              <a:rPr lang="ru-RU" sz="1000" dirty="0" err="1"/>
              <a:t>Колушкинский</a:t>
            </a:r>
            <a:endParaRPr lang="ru-RU" sz="1000" dirty="0"/>
          </a:p>
          <a:p>
            <a:r>
              <a:rPr lang="ru-RU" sz="1000" dirty="0"/>
              <a:t>21.	Тацинский</a:t>
            </a:r>
          </a:p>
          <a:p>
            <a:r>
              <a:rPr lang="ru-RU" sz="1000" dirty="0"/>
              <a:t>22.	</a:t>
            </a:r>
            <a:r>
              <a:rPr lang="ru-RU" sz="1000" dirty="0" err="1"/>
              <a:t>Глубокинский</a:t>
            </a:r>
            <a:endParaRPr lang="ru-RU" sz="1000" dirty="0"/>
          </a:p>
          <a:p>
            <a:r>
              <a:rPr lang="ru-RU" sz="1000" dirty="0"/>
              <a:t>23.	</a:t>
            </a:r>
            <a:r>
              <a:rPr lang="ru-RU" sz="1000" dirty="0" err="1"/>
              <a:t>Селивановский</a:t>
            </a:r>
            <a:endParaRPr lang="ru-RU" sz="1000" dirty="0"/>
          </a:p>
          <a:p>
            <a:r>
              <a:rPr lang="ru-RU" sz="1000" dirty="0"/>
              <a:t>24.	Чернышевский</a:t>
            </a:r>
          </a:p>
          <a:p>
            <a:r>
              <a:rPr lang="ru-RU" sz="1000" dirty="0"/>
              <a:t>25.	</a:t>
            </a:r>
            <a:r>
              <a:rPr lang="ru-RU" sz="1000" dirty="0" err="1" smtClean="0"/>
              <a:t>Обливский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337351"/>
            <a:ext cx="2736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r>
              <a:rPr lang="ru-RU" sz="1000" dirty="0"/>
              <a:t>50.	Александровский</a:t>
            </a:r>
          </a:p>
          <a:p>
            <a:r>
              <a:rPr lang="ru-RU" sz="1000" dirty="0"/>
              <a:t>51.	</a:t>
            </a:r>
            <a:r>
              <a:rPr lang="ru-RU" sz="1000" dirty="0" err="1" smtClean="0"/>
              <a:t>Кагальницкий</a:t>
            </a:r>
            <a:endParaRPr lang="ru-RU" sz="1000" dirty="0"/>
          </a:p>
          <a:p>
            <a:r>
              <a:rPr lang="ru-RU" sz="1000" dirty="0" smtClean="0"/>
              <a:t>52.                          </a:t>
            </a:r>
            <a:r>
              <a:rPr lang="ru-RU" sz="1000" dirty="0" err="1" smtClean="0"/>
              <a:t>Мечетинский</a:t>
            </a:r>
            <a:endParaRPr lang="ru-RU" sz="1000" dirty="0"/>
          </a:p>
          <a:p>
            <a:r>
              <a:rPr lang="ru-RU" sz="1000" dirty="0"/>
              <a:t>53.	Егорлыкский</a:t>
            </a:r>
          </a:p>
          <a:p>
            <a:r>
              <a:rPr lang="ru-RU" sz="1000" dirty="0"/>
              <a:t>54.	Веселовский</a:t>
            </a:r>
          </a:p>
          <a:p>
            <a:r>
              <a:rPr lang="ru-RU" sz="1000" dirty="0"/>
              <a:t>55.	Самарский</a:t>
            </a:r>
          </a:p>
          <a:p>
            <a:r>
              <a:rPr lang="ru-RU" sz="1000" dirty="0"/>
              <a:t>56.	</a:t>
            </a:r>
            <a:r>
              <a:rPr lang="ru-RU" sz="1000" dirty="0" err="1"/>
              <a:t>Песчанокопский</a:t>
            </a:r>
            <a:endParaRPr lang="ru-RU" sz="1000" dirty="0"/>
          </a:p>
          <a:p>
            <a:r>
              <a:rPr lang="ru-RU" sz="1000" dirty="0"/>
              <a:t>57.	</a:t>
            </a:r>
            <a:r>
              <a:rPr lang="ru-RU" sz="1000" dirty="0" err="1"/>
              <a:t>Зимовниковский</a:t>
            </a:r>
            <a:endParaRPr lang="ru-RU" sz="1000" dirty="0"/>
          </a:p>
          <a:p>
            <a:r>
              <a:rPr lang="ru-RU" sz="1000" dirty="0"/>
              <a:t>58.	Орловский</a:t>
            </a:r>
          </a:p>
          <a:p>
            <a:r>
              <a:rPr lang="ru-RU" sz="1000" dirty="0"/>
              <a:t>59.	Калмыцкий</a:t>
            </a:r>
          </a:p>
          <a:p>
            <a:r>
              <a:rPr lang="ru-RU" sz="1000" dirty="0"/>
              <a:t>60.	Пролетарский</a:t>
            </a:r>
          </a:p>
          <a:p>
            <a:r>
              <a:rPr lang="ru-RU" sz="1000" dirty="0"/>
              <a:t>61.	</a:t>
            </a:r>
            <a:r>
              <a:rPr lang="ru-RU" sz="1000" dirty="0" err="1"/>
              <a:t>Сальский</a:t>
            </a:r>
            <a:endParaRPr lang="ru-RU" sz="1000" dirty="0"/>
          </a:p>
          <a:p>
            <a:r>
              <a:rPr lang="ru-RU" sz="1000" dirty="0"/>
              <a:t>62.	</a:t>
            </a:r>
            <a:r>
              <a:rPr lang="ru-RU" sz="1000" dirty="0" err="1"/>
              <a:t>Развиленский</a:t>
            </a:r>
            <a:endParaRPr lang="ru-RU" sz="1000" dirty="0"/>
          </a:p>
          <a:p>
            <a:r>
              <a:rPr lang="ru-RU" sz="1000" dirty="0"/>
              <a:t>63.	</a:t>
            </a:r>
            <a:r>
              <a:rPr lang="ru-RU" sz="1000" dirty="0" err="1"/>
              <a:t>Целинский</a:t>
            </a:r>
            <a:endParaRPr lang="ru-RU" sz="1000" dirty="0"/>
          </a:p>
          <a:p>
            <a:r>
              <a:rPr lang="ru-RU" sz="1000" dirty="0"/>
              <a:t>64.	</a:t>
            </a:r>
            <a:r>
              <a:rPr lang="ru-RU" sz="1000" dirty="0" err="1"/>
              <a:t>Мартыновский</a:t>
            </a:r>
            <a:endParaRPr lang="ru-RU" sz="1000" dirty="0"/>
          </a:p>
          <a:p>
            <a:r>
              <a:rPr lang="ru-RU" sz="1000" dirty="0"/>
              <a:t>65.	</a:t>
            </a:r>
            <a:r>
              <a:rPr lang="ru-RU" sz="1000" dirty="0" err="1"/>
              <a:t>Дубовский</a:t>
            </a:r>
            <a:endParaRPr lang="ru-RU" sz="1000" dirty="0"/>
          </a:p>
          <a:p>
            <a:r>
              <a:rPr lang="ru-RU" sz="1000" dirty="0"/>
              <a:t>66.	</a:t>
            </a:r>
            <a:r>
              <a:rPr lang="ru-RU" sz="1000" dirty="0" err="1"/>
              <a:t>Ремонтненский</a:t>
            </a:r>
            <a:endParaRPr lang="ru-RU" sz="1000" dirty="0"/>
          </a:p>
          <a:p>
            <a:r>
              <a:rPr lang="ru-RU" sz="1000" dirty="0"/>
              <a:t>67.	</a:t>
            </a:r>
            <a:r>
              <a:rPr lang="ru-RU" sz="1000" dirty="0" err="1"/>
              <a:t>Заветинский</a:t>
            </a:r>
            <a:endParaRPr lang="ru-RU" sz="1000" dirty="0"/>
          </a:p>
          <a:p>
            <a:r>
              <a:rPr lang="ru-RU" sz="1000" dirty="0"/>
              <a:t>68.	</a:t>
            </a:r>
            <a:r>
              <a:rPr lang="ru-RU" sz="1000" dirty="0" err="1"/>
              <a:t>Аксайский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016" y="5186652"/>
            <a:ext cx="871296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В) остальные города и районы бывшего Азово-Черноморского края оставить в составе Краснодарского края.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7752" y="1338995"/>
            <a:ext cx="29979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prstClr val="black"/>
                </a:solidFill>
              </a:rPr>
              <a:t>26.	</a:t>
            </a:r>
            <a:r>
              <a:rPr lang="ru-RU" sz="1000" dirty="0" err="1">
                <a:solidFill>
                  <a:prstClr val="black"/>
                </a:solidFill>
              </a:rPr>
              <a:t>Милютинский</a:t>
            </a:r>
            <a:endParaRPr lang="ru-RU" sz="1000" dirty="0">
              <a:solidFill>
                <a:prstClr val="black"/>
              </a:solidFill>
            </a:endParaRPr>
          </a:p>
          <a:p>
            <a:pPr lvl="0"/>
            <a:r>
              <a:rPr lang="ru-RU" sz="1000" dirty="0">
                <a:solidFill>
                  <a:prstClr val="black"/>
                </a:solidFill>
              </a:rPr>
              <a:t>27.	</a:t>
            </a:r>
            <a:r>
              <a:rPr lang="ru-RU" sz="1000" dirty="0" err="1">
                <a:solidFill>
                  <a:prstClr val="black"/>
                </a:solidFill>
              </a:rPr>
              <a:t>Литвиновский</a:t>
            </a:r>
            <a:endParaRPr lang="ru-RU" sz="1000" dirty="0">
              <a:solidFill>
                <a:prstClr val="black"/>
              </a:solidFill>
            </a:endParaRPr>
          </a:p>
          <a:p>
            <a:pPr lvl="0"/>
            <a:r>
              <a:rPr lang="ru-RU" sz="1000" dirty="0">
                <a:solidFill>
                  <a:prstClr val="black"/>
                </a:solidFill>
              </a:rPr>
              <a:t>28.	</a:t>
            </a:r>
            <a:r>
              <a:rPr lang="ru-RU" sz="1000" dirty="0" err="1">
                <a:solidFill>
                  <a:prstClr val="black"/>
                </a:solidFill>
              </a:rPr>
              <a:t>Скосырский</a:t>
            </a:r>
            <a:endParaRPr lang="ru-RU" sz="1000" dirty="0">
              <a:solidFill>
                <a:prstClr val="black"/>
              </a:solidFill>
            </a:endParaRPr>
          </a:p>
          <a:p>
            <a:pPr lvl="0"/>
            <a:r>
              <a:rPr lang="ru-RU" sz="1000" dirty="0">
                <a:solidFill>
                  <a:prstClr val="black"/>
                </a:solidFill>
              </a:rPr>
              <a:t>29.	Тарасовский</a:t>
            </a:r>
          </a:p>
          <a:p>
            <a:pPr lvl="0"/>
            <a:r>
              <a:rPr lang="ru-RU" sz="1000" dirty="0">
                <a:solidFill>
                  <a:prstClr val="black"/>
                </a:solidFill>
              </a:rPr>
              <a:t>30.	Морозовский</a:t>
            </a:r>
          </a:p>
          <a:p>
            <a:pPr lvl="0"/>
            <a:r>
              <a:rPr lang="ru-RU" sz="1000" dirty="0">
                <a:solidFill>
                  <a:prstClr val="black"/>
                </a:solidFill>
              </a:rPr>
              <a:t>31.	Николаевский</a:t>
            </a:r>
          </a:p>
          <a:p>
            <a:pPr lvl="0"/>
            <a:r>
              <a:rPr lang="ru-RU" sz="1000" dirty="0">
                <a:solidFill>
                  <a:prstClr val="black"/>
                </a:solidFill>
              </a:rPr>
              <a:t>32.	</a:t>
            </a:r>
            <a:r>
              <a:rPr lang="ru-RU" sz="1000" dirty="0" err="1">
                <a:solidFill>
                  <a:prstClr val="black"/>
                </a:solidFill>
              </a:rPr>
              <a:t>Цымлянский</a:t>
            </a:r>
            <a:endParaRPr lang="ru-RU" sz="1000" dirty="0">
              <a:solidFill>
                <a:prstClr val="black"/>
              </a:solidFill>
            </a:endParaRPr>
          </a:p>
          <a:p>
            <a:pPr lvl="0"/>
            <a:r>
              <a:rPr lang="ru-RU" sz="1000" dirty="0">
                <a:solidFill>
                  <a:prstClr val="black"/>
                </a:solidFill>
              </a:rPr>
              <a:t>33.	Константиновский</a:t>
            </a:r>
          </a:p>
          <a:p>
            <a:r>
              <a:rPr lang="ru-RU" sz="1000" dirty="0" smtClean="0">
                <a:solidFill>
                  <a:prstClr val="black"/>
                </a:solidFill>
              </a:rPr>
              <a:t>34.	</a:t>
            </a:r>
            <a:r>
              <a:rPr lang="ru-RU" sz="1000" dirty="0" err="1" smtClean="0">
                <a:solidFill>
                  <a:prstClr val="black"/>
                </a:solidFill>
              </a:rPr>
              <a:t>Раздорский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/>
              <a:t>35</a:t>
            </a:r>
            <a:r>
              <a:rPr lang="ru-RU" sz="1000" dirty="0"/>
              <a:t>.	Романовский</a:t>
            </a:r>
          </a:p>
          <a:p>
            <a:r>
              <a:rPr lang="ru-RU" sz="1000" dirty="0"/>
              <a:t>36.	Семикаракорский</a:t>
            </a:r>
          </a:p>
          <a:p>
            <a:r>
              <a:rPr lang="ru-RU" sz="1000" dirty="0"/>
              <a:t>37.	Багаевский</a:t>
            </a:r>
          </a:p>
          <a:p>
            <a:r>
              <a:rPr lang="ru-RU" sz="1000" dirty="0"/>
              <a:t>38.	</a:t>
            </a:r>
            <a:r>
              <a:rPr lang="ru-RU" sz="1000" dirty="0" err="1"/>
              <a:t>Белокалитвенский</a:t>
            </a:r>
            <a:endParaRPr lang="ru-RU" sz="1000" dirty="0"/>
          </a:p>
          <a:p>
            <a:r>
              <a:rPr lang="ru-RU" sz="1000" dirty="0"/>
              <a:t>39.	Куйбышевский</a:t>
            </a:r>
          </a:p>
          <a:p>
            <a:r>
              <a:rPr lang="ru-RU" sz="1000" dirty="0"/>
              <a:t>40.	</a:t>
            </a:r>
            <a:r>
              <a:rPr lang="ru-RU" sz="1000" dirty="0" err="1"/>
              <a:t>Анастасиевский</a:t>
            </a:r>
            <a:endParaRPr lang="ru-RU" sz="1000" dirty="0"/>
          </a:p>
          <a:p>
            <a:r>
              <a:rPr lang="ru-RU" sz="1000" dirty="0"/>
              <a:t>41.	Федоровский</a:t>
            </a:r>
          </a:p>
          <a:p>
            <a:r>
              <a:rPr lang="ru-RU" sz="1000" dirty="0"/>
              <a:t>42.	</a:t>
            </a:r>
            <a:r>
              <a:rPr lang="ru-RU" sz="1000" dirty="0" err="1"/>
              <a:t>Неклиновский</a:t>
            </a:r>
            <a:endParaRPr lang="ru-RU" sz="1000" dirty="0"/>
          </a:p>
          <a:p>
            <a:r>
              <a:rPr lang="ru-RU" sz="1000" dirty="0"/>
              <a:t>43.	Матвеево-Курганский</a:t>
            </a:r>
          </a:p>
          <a:p>
            <a:r>
              <a:rPr lang="ru-RU" sz="1000" dirty="0"/>
              <a:t>44.	</a:t>
            </a:r>
            <a:r>
              <a:rPr lang="ru-RU" sz="1000" dirty="0" err="1"/>
              <a:t>Зверевский</a:t>
            </a:r>
            <a:endParaRPr lang="ru-RU" sz="1000" dirty="0"/>
          </a:p>
          <a:p>
            <a:r>
              <a:rPr lang="ru-RU" sz="1000" dirty="0"/>
              <a:t>45.	</a:t>
            </a:r>
            <a:r>
              <a:rPr lang="ru-RU" sz="1000" dirty="0" err="1"/>
              <a:t>Мясниковский</a:t>
            </a:r>
            <a:endParaRPr lang="ru-RU" sz="1000" dirty="0"/>
          </a:p>
          <a:p>
            <a:r>
              <a:rPr lang="ru-RU" sz="1000" dirty="0"/>
              <a:t>46.	Больше-</a:t>
            </a:r>
            <a:r>
              <a:rPr lang="ru-RU" sz="1000" dirty="0" err="1"/>
              <a:t>Крепинский</a:t>
            </a:r>
            <a:endParaRPr lang="ru-RU" sz="1000" dirty="0"/>
          </a:p>
          <a:p>
            <a:r>
              <a:rPr lang="ru-RU" sz="1000" dirty="0"/>
              <a:t>47.	</a:t>
            </a:r>
            <a:r>
              <a:rPr lang="ru-RU" sz="1000" dirty="0" err="1"/>
              <a:t>Родионово-Несветайский</a:t>
            </a:r>
            <a:endParaRPr lang="ru-RU" sz="1000" dirty="0"/>
          </a:p>
          <a:p>
            <a:r>
              <a:rPr lang="ru-RU" sz="1000" dirty="0"/>
              <a:t>48.	</a:t>
            </a:r>
            <a:r>
              <a:rPr lang="ru-RU" sz="1000" dirty="0" err="1"/>
              <a:t>Батайский</a:t>
            </a:r>
            <a:endParaRPr lang="ru-RU" sz="1000" dirty="0"/>
          </a:p>
          <a:p>
            <a:r>
              <a:rPr lang="ru-RU" sz="1000" dirty="0"/>
              <a:t>49.	Азовский</a:t>
            </a:r>
          </a:p>
          <a:p>
            <a:pPr lvl="0"/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5613044"/>
            <a:ext cx="35637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90170" algn="l"/>
              </a:tabLst>
            </a:pPr>
            <a:r>
              <a:rPr lang="ru-RU" sz="900" dirty="0" smtClean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Собрание </a:t>
            </a:r>
            <a:r>
              <a:rPr lang="ru-RU" sz="9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законов и распоряжений рабоче-крестьянского Правительства СССР, № 61, № 267. Опубликовано в № 215 Известий ЦИК СССР и ВЦИК 14 сентября1937 г.; газ. «Молот» 14 сентября1937 г. № 4887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610" y="5539889"/>
            <a:ext cx="302433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90170" algn="l"/>
              </a:tabLst>
            </a:pP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Председатель ЦИК СССР: </a:t>
            </a:r>
            <a:r>
              <a:rPr lang="ru-RU" sz="1000" dirty="0" err="1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М.Калинин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tabLst>
                <a:tab pos="90170" algn="l"/>
              </a:tabLst>
            </a:pPr>
            <a:r>
              <a:rPr lang="ru-RU" sz="1000" dirty="0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Секретарь ЦИК: </a:t>
            </a:r>
            <a:r>
              <a:rPr lang="ru-RU" sz="1000" dirty="0" err="1">
                <a:solidFill>
                  <a:srgbClr val="020B22"/>
                </a:solidFill>
                <a:latin typeface="Roboto"/>
                <a:ea typeface="Times New Roman"/>
                <a:cs typeface="Times New Roman"/>
              </a:rPr>
              <a:t>А.Горкин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0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38463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79435"/>
              </p:ext>
            </p:extLst>
          </p:nvPr>
        </p:nvGraphicFramePr>
        <p:xfrm>
          <a:off x="-958775" y="5085184"/>
          <a:ext cx="5400600" cy="481965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Губернатор Ростовской области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Голубев Василий Юрьевич</a:t>
                      </a:r>
                      <a:endParaRPr lang="ru-RU" sz="1400" b="1" dirty="0">
                        <a:solidFill>
                          <a:srgbClr val="2E74B5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396552" y="5605596"/>
            <a:ext cx="4441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Возглавляет Ростовскую область с 14 июня 2010 года.</a:t>
            </a:r>
            <a:r>
              <a:rPr lang="ru-RU" alt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-1187648"/>
            <a:ext cx="4572000" cy="86792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78092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Флаг Ростовской области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5736401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Герб Ростовской области</a:t>
            </a:r>
          </a:p>
        </p:txBody>
      </p:sp>
      <p:pic>
        <p:nvPicPr>
          <p:cNvPr id="13" name="Рисунок 12" descr="Флаг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69" y="332656"/>
            <a:ext cx="33337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Герб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88" y="3292187"/>
            <a:ext cx="2438400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4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3b4rd8qvu76va.cloudfront.net/a72/3dcfa/3241/42ad/91f4/662260296174/large/576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5013494" cy="599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256292"/>
            <a:ext cx="842493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Ростовская область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792" y="1823709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убъект Российской Федерации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на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юге европейской части России,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входит в состав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Южного федерального округа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66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земля - невероятно плодородная на знаменитых людей, оставивших свой неизгладимый след в истории России.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перечислить каждого уроженца Ростовской области, кто подарил нашей многонациональной стране важные спортивные достижения, героические военные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творческие работы и неповторимые шедевры искусства.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они особенно дороги для нашей памяти.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Посмертный Портрет Матвея Ивановича Платова работы[1] Джорджа Доу. Военная галерея Зимнего Дворца, Государственный Эрмитаж (Санкт-Петербург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67240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2060848"/>
            <a:ext cx="4572000" cy="816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Матвей Иванович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877738"/>
            <a:ext cx="4572000" cy="3517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в честь которого назвали построенный к чемпионату мира-2018 аэропорт, родился в станице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Старочеркасской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Ростовской области. Матвей Иванович Платов –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атаман Донского казачьего войска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 от кавалерии,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принимал участие во всех войнах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империи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конца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XVIII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начала 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века.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1805 году основал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Новочеркасск,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куда перенёс столицу Донского казачьего войска.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Матвей Платов родился в столице донского казачества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Черкасске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ныне это станица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Старочеркасская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Ростовской области, и был крещен в сохранившейся до нашего времени церкви Петра и Павла.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494150"/>
            <a:ext cx="4572000" cy="685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 Александрович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Шолохов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avatars.mds.yandex.net/i?id=c54a8a73629bff1e1f6c1faa751bcd88b7b787e4-9099609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09634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1072827"/>
            <a:ext cx="4572000" cy="57851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Уроженец хутора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Кружилинского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станицы Вёшенской Ростовской области советский писатель, журналист и киносценарист Михаил Шолохов стал лауреатом Нобелевской премии по литературе в 1965 году за "художественную силу и цельность эпоса о донском казачестве в переломное для России время". Также он является обладателем Сталинской и Ленинской премии и дважды Героем Социалистического Труда. Мировую известность Шолохову принёс роман "Тихий Дон", в котором автор описал донское казачество в период Первой мировой и Гражданской войн. Это произведение, переведенное на европейские и восточные языки, приобрело за рубежом не меньшую популярность, чем на родине.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знаменитые творения автора: "Поднятая целина", "Они сражались за Родину", "Судьба человека", "Наука ненависти" и др. Кстати, Шолохов - единственный советский писатель, получивший Нобелевскую премию с согласия руководства СССР.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87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istory-doc.ru/wp-content/uploads/2019/03/Cheho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4" y="1045552"/>
            <a:ext cx="388843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45253" y="656729"/>
            <a:ext cx="4572000" cy="685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Антон Павлович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Чехов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3541" y="1283531"/>
            <a:ext cx="4572000" cy="5445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один знаменитый уроженец Ростовской области, а именно, города Таганрога - великий писатель, прозаик и драматург Антон Павлович Чехов.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человек, ворвавшийся более ста лет назад в мир литературы и драматургии сумел прочно закрепиться на лидирующей позиции на многие десятилетия.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Пьесы Чехова, в особенности "Чайка", "Три сестры" и "Вишнёвый сад ставятся во многих театрах мира. Книга "Остров Сахалин" признана художественным документом эпохи. Ни один театр сегодня не обходится без произведений Чехова, а его драматургия стала "визитной карточкой" русской литературы.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Чехов стал одним из первых писателей-классиков, кто обличил и показал без стеснения пошлость, нежелание жить насыщенной жизнью и ощущать полную внутреннюю свободу.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Любопытный факт, если провести опрос среди знакомых, наверняка найдутся те, кто назовет Чехова своим любимым писателем. Это потому, что его творчество не имеет временных рамок и останется актуальным навсегда.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761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81822"/>
            <a:ext cx="4572000" cy="43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7" y="4121247"/>
            <a:ext cx="74168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Советский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микробиолог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и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эпидемиолог,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действительный член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Академии медицинских наук СССР,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создательница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антибиотиков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в СССР.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Лауреат Сталинской премии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первой степени. Сто лет назад девушки не могли учиться в медицинском, но Зинаида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Ермольева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добилась, чтобы её взяли. В 20 лет она боролась с эпидемией холеры в СССР, испытывала на себе лекарства, а ещё через несколько лет изобрела советскую версию пенициллина и спасла тысячи людей от смерти</a:t>
            </a:r>
            <a:endParaRPr lang="ru-RU" dirty="0"/>
          </a:p>
        </p:txBody>
      </p:sp>
      <p:pic>
        <p:nvPicPr>
          <p:cNvPr id="4" name="Рисунок 3" descr="https://a-a-ah-ru.s3.amazonaws.com/uploads/items/166330/345603/large_foto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84665"/>
            <a:ext cx="4268855" cy="373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80112" y="2672030"/>
            <a:ext cx="4572000" cy="8195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Зинаида Виссарионовна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Ермольева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5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807611"/>
            <a:ext cx="4420786" cy="293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4077072"/>
            <a:ext cx="7056784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оветский и российский государственный и хозяйственный деятель, генеральный директор завода «Ростсельмаш» в 1978–1996 годах. Он же Герой Социалистического Труда, лауреат Государственной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премии РФ в области науки и техники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Кандидат технических наук, профессор.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Действительный член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инженерной академии,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Международной инженерной академии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76872"/>
            <a:ext cx="273630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Юрий Александрович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Песков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947</Words>
  <Application>Microsoft Office PowerPoint</Application>
  <PresentationFormat>Экран (4:3)</PresentationFormat>
  <Paragraphs>189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Condensed</vt:lpstr>
      <vt:lpstr>Symbol</vt:lpstr>
      <vt:lpstr>Times New Roman</vt:lpstr>
      <vt:lpstr>Тема Office</vt:lpstr>
      <vt:lpstr>1_Тема Office</vt:lpstr>
      <vt:lpstr>2_Тема Office</vt:lpstr>
      <vt:lpstr>Исполнила:  методист МБОУДО «СШ ЕР» Беспалова К.А.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сентября День образования Ростовской области  </dc:title>
  <dc:creator>DUSH11</dc:creator>
  <cp:lastModifiedBy>Sport</cp:lastModifiedBy>
  <cp:revision>11</cp:revision>
  <dcterms:created xsi:type="dcterms:W3CDTF">2023-09-12T11:14:24Z</dcterms:created>
  <dcterms:modified xsi:type="dcterms:W3CDTF">2023-10-11T14:21:59Z</dcterms:modified>
</cp:coreProperties>
</file>